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4" r:id="rId2"/>
    <p:sldId id="286" r:id="rId3"/>
    <p:sldId id="287" r:id="rId4"/>
    <p:sldId id="288" r:id="rId5"/>
    <p:sldId id="303" r:id="rId6"/>
    <p:sldId id="292" r:id="rId7"/>
    <p:sldId id="295" r:id="rId8"/>
    <p:sldId id="296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676" y="-1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ykse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9FC3856-262A-4542-AB8E-3DA80C0CEC7C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025BD01C-D3E4-4A7A-96FE-8980721C124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733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ykse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CD66557-7D57-4366-A40F-101ADC175AA4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noProof="0" smtClean="0"/>
              <a:t>Muokkaa tekstin perustyylejä osoittamalla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3386EB7-97B4-47D2-A17B-17367996546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455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386EB7-97B4-47D2-A17B-17367996546D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358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uolivapaa piirto 3"/>
          <p:cNvSpPr/>
          <p:nvPr/>
        </p:nvSpPr>
        <p:spPr>
          <a:xfrm>
            <a:off x="336551" y="252413"/>
            <a:ext cx="11527367" cy="5592762"/>
          </a:xfrm>
          <a:custGeom>
            <a:avLst/>
            <a:gdLst>
              <a:gd name="connsiteX0" fmla="*/ 0 w 8646027"/>
              <a:gd name="connsiteY0" fmla="*/ 0 h 5593397"/>
              <a:gd name="connsiteX1" fmla="*/ 8106738 w 8646027"/>
              <a:gd name="connsiteY1" fmla="*/ 0 h 5593397"/>
              <a:gd name="connsiteX2" fmla="*/ 8646027 w 8646027"/>
              <a:gd name="connsiteY2" fmla="*/ 817697 h 5593397"/>
              <a:gd name="connsiteX3" fmla="*/ 8646027 w 8646027"/>
              <a:gd name="connsiteY3" fmla="*/ 5593397 h 5593397"/>
              <a:gd name="connsiteX4" fmla="*/ 0 w 8646027"/>
              <a:gd name="connsiteY4" fmla="*/ 5584698 h 5593397"/>
              <a:gd name="connsiteX5" fmla="*/ 0 w 8646027"/>
              <a:gd name="connsiteY5" fmla="*/ 0 h 5593397"/>
              <a:gd name="connsiteX0" fmla="*/ 0 w 8646027"/>
              <a:gd name="connsiteY0" fmla="*/ 0 h 5593397"/>
              <a:gd name="connsiteX1" fmla="*/ 8247665 w 8646027"/>
              <a:gd name="connsiteY1" fmla="*/ 0 h 5593397"/>
              <a:gd name="connsiteX2" fmla="*/ 8646027 w 8646027"/>
              <a:gd name="connsiteY2" fmla="*/ 817697 h 5593397"/>
              <a:gd name="connsiteX3" fmla="*/ 8646027 w 8646027"/>
              <a:gd name="connsiteY3" fmla="*/ 5593397 h 5593397"/>
              <a:gd name="connsiteX4" fmla="*/ 0 w 8646027"/>
              <a:gd name="connsiteY4" fmla="*/ 5584698 h 5593397"/>
              <a:gd name="connsiteX5" fmla="*/ 0 w 8646027"/>
              <a:gd name="connsiteY5" fmla="*/ 0 h 559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6027" h="5593397">
                <a:moveTo>
                  <a:pt x="0" y="0"/>
                </a:moveTo>
                <a:lnTo>
                  <a:pt x="8247665" y="0"/>
                </a:lnTo>
                <a:lnTo>
                  <a:pt x="8646027" y="817697"/>
                </a:lnTo>
                <a:lnTo>
                  <a:pt x="8646027" y="5593397"/>
                </a:lnTo>
                <a:lnTo>
                  <a:pt x="0" y="558469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sz="1800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600" y="2461747"/>
            <a:ext cx="109728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09600" y="4086226"/>
            <a:ext cx="10972800" cy="1524569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D085-3950-44B3-9298-75048E14E059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6BE3C-E73E-41A7-A440-A9968FCD00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9" name="Kuva 10" descr="kulm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1324168" y="255588"/>
            <a:ext cx="5397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69D2-3F51-46EF-9F78-5E2375A9659F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D86EA-E052-41D6-954E-0933E7244FF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406901"/>
            <a:ext cx="10972800" cy="1431925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2967607"/>
            <a:ext cx="10972800" cy="1248463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6FB3-2119-4F8E-B733-4C45D4A84C55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00B9-966F-4031-A3D5-7BABE0FFBE6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238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238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FA96-6503-4677-A7D5-A1377877092B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7AAEF-1B77-4282-82CC-B29BEAA6CDC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6639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6639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DBEE-AB64-4503-B646-860E9C594B89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FD21D-392D-4682-863E-35D6CE4ABD1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39020-80D5-4431-A581-FD467C544843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4B404-2E9C-4FB6-94FA-A592B48255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D5004-6756-4AB2-A24A-A025F9F255B7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B687E-609C-40D2-B10B-5E45C86034A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539630"/>
            <a:ext cx="10972800" cy="566738"/>
          </a:xfrm>
        </p:spPr>
        <p:txBody>
          <a:bodyPr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09600" y="612776"/>
            <a:ext cx="10972800" cy="382366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 dirty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5202057"/>
            <a:ext cx="10972800" cy="6367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88E70-53B9-4672-9BC2-11264FD622AB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9317F-A6DF-4A53-A8A8-49A809FE251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09600" y="1439863"/>
            <a:ext cx="10972800" cy="330246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D085-3950-44B3-9298-75048E14E059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6BE3C-E73E-41A7-A440-A9968FCD00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Tekstiruutu 1"/>
          <p:cNvSpPr txBox="1"/>
          <p:nvPr userDrawn="1"/>
        </p:nvSpPr>
        <p:spPr>
          <a:xfrm>
            <a:off x="609600" y="5012675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4000" i="1" smtClean="0">
                <a:solidFill>
                  <a:schemeClr val="tx2"/>
                </a:solidFill>
                <a:latin typeface="+mj-lt"/>
              </a:rPr>
              <a:t>Ihmistä varten – För mänskan</a:t>
            </a:r>
            <a:endParaRPr lang="fi-FI" sz="4000" i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5033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fi-FI" dirty="0" smtClean="0"/>
              <a:t>Muokkaa perustyylejä </a:t>
            </a:r>
            <a:r>
              <a:rPr lang="fi-FI" dirty="0" err="1" smtClean="0"/>
              <a:t>osoitt</a:t>
            </a:r>
            <a:r>
              <a:rPr lang="fi-FI" dirty="0" smtClean="0"/>
              <a:t>.</a:t>
            </a:r>
          </a:p>
        </p:txBody>
      </p:sp>
      <p:sp>
        <p:nvSpPr>
          <p:cNvPr id="1029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smtClean="0"/>
              <a:t>Muokkaa tekstin perustyylejä osoittamalla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3960284" y="6216651"/>
            <a:ext cx="186266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Georgia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AFECCD22-D9D7-4222-A983-555FED335424}" type="datetime1">
              <a:rPr lang="fi-FI"/>
              <a:pPr>
                <a:defRPr/>
              </a:pPr>
              <a:t>5.9.2022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096000" y="6216651"/>
            <a:ext cx="43180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670117" y="6216651"/>
            <a:ext cx="912283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Georgia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50FA1875-9B06-4F91-B1AA-CF651C3634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" name="Kuva 10" descr="kulma.png"/>
          <p:cNvPicPr>
            <a:picLocks noChangeAspect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11324168" y="255588"/>
            <a:ext cx="53975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8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09" y="5827714"/>
            <a:ext cx="2330841" cy="10654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6" r:id="rId8"/>
    <p:sldLayoutId id="2147483780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000" i="1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forsamlingsvalet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7084" y="991628"/>
            <a:ext cx="10972800" cy="1470025"/>
          </a:xfrm>
        </p:spPr>
        <p:txBody>
          <a:bodyPr/>
          <a:lstStyle/>
          <a:p>
            <a:r>
              <a:rPr lang="fi-FI" dirty="0" err="1" smtClean="0"/>
              <a:t>Valmansföreningarna</a:t>
            </a:r>
            <a:r>
              <a:rPr lang="fi-FI" dirty="0" smtClean="0"/>
              <a:t> </a:t>
            </a:r>
            <a:r>
              <a:rPr lang="fi-FI" dirty="0" smtClean="0"/>
              <a:t>i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Matteus </a:t>
            </a:r>
            <a:r>
              <a:rPr lang="fi-FI" dirty="0" smtClean="0"/>
              <a:t>församling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8455742" y="5780782"/>
            <a:ext cx="47014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i="1" dirty="0" err="1">
                <a:solidFill>
                  <a:schemeClr val="tx2"/>
                </a:solidFill>
              </a:rPr>
              <a:t>Kontaktperson</a:t>
            </a:r>
            <a:r>
              <a:rPr lang="fi-FI" sz="1400" i="1" dirty="0">
                <a:solidFill>
                  <a:schemeClr val="tx2"/>
                </a:solidFill>
              </a:rPr>
              <a:t>:</a:t>
            </a:r>
          </a:p>
          <a:p>
            <a:r>
              <a:rPr lang="fi-FI" sz="1400" i="1" dirty="0" smtClean="0">
                <a:solidFill>
                  <a:schemeClr val="tx2"/>
                </a:solidFill>
              </a:rPr>
              <a:t>Ben Westerling</a:t>
            </a:r>
            <a:r>
              <a:rPr lang="fi-FI" sz="1400" i="1" dirty="0">
                <a:solidFill>
                  <a:schemeClr val="tx2"/>
                </a:solidFill>
              </a:rPr>
              <a:t>	</a:t>
            </a:r>
            <a:endParaRPr lang="fi-FI" sz="1400" i="1" dirty="0" smtClean="0">
              <a:solidFill>
                <a:schemeClr val="tx2"/>
              </a:solidFill>
            </a:endParaRPr>
          </a:p>
          <a:p>
            <a:r>
              <a:rPr lang="fi-FI" sz="1400" i="1" dirty="0">
                <a:solidFill>
                  <a:schemeClr val="tx2"/>
                </a:solidFill>
              </a:rPr>
              <a:t>benowesterling@gmail.com</a:t>
            </a:r>
            <a:r>
              <a:rPr lang="fi-FI" sz="1400" i="1" dirty="0">
                <a:solidFill>
                  <a:schemeClr val="tx2"/>
                </a:solidFill>
              </a:rPr>
              <a:t>			</a:t>
            </a:r>
            <a:endParaRPr lang="fi-FI" sz="1400" i="1" dirty="0" smtClean="0">
              <a:solidFill>
                <a:schemeClr val="tx2"/>
              </a:solidFill>
            </a:endParaRPr>
          </a:p>
          <a:p>
            <a:r>
              <a:rPr lang="fi-FI" sz="1400" i="1" dirty="0" smtClean="0">
                <a:solidFill>
                  <a:schemeClr val="tx2"/>
                </a:solidFill>
              </a:rPr>
              <a:t>0456936512</a:t>
            </a:r>
            <a:endParaRPr lang="fi-FI" sz="1400" i="1" dirty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11" y="493776"/>
            <a:ext cx="3820160" cy="512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11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A3CE32-029E-4C07-BA5D-453305C6A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203" y="132176"/>
            <a:ext cx="4053793" cy="46591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9F4990-3AFD-4F00-A422-F16A6DF8879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61"/>
          <a:stretch/>
        </p:blipFill>
        <p:spPr>
          <a:xfrm>
            <a:off x="7392901" y="-32802"/>
            <a:ext cx="4799099" cy="6750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834A0D0-507C-4545-BDEA-1C3E34179C1A}"/>
              </a:ext>
            </a:extLst>
          </p:cNvPr>
          <p:cNvSpPr txBox="1"/>
          <p:nvPr/>
        </p:nvSpPr>
        <p:spPr>
          <a:xfrm>
            <a:off x="244549" y="4627318"/>
            <a:ext cx="65496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i-FI" sz="14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sv-SE" sz="14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</a:rPr>
              <a:t>I fältet ”Titel eller yrke” kan man ange t.ex. examen, yrke, befattning eller tjänstebeteckning.</a:t>
            </a:r>
          </a:p>
          <a:p>
            <a:pPr marL="285750" indent="-285750">
              <a:buFontTx/>
              <a:buChar char="-"/>
            </a:pPr>
            <a:r>
              <a:rPr lang="sv-SE" sz="14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</a:rPr>
              <a:t>Godtagbara uttryck är också ”pensionär” eller ”arbetslös”.</a:t>
            </a:r>
          </a:p>
          <a:p>
            <a:pPr marL="285750" indent="-285750">
              <a:buFontTx/>
              <a:buChar char="-"/>
            </a:pPr>
            <a:r>
              <a:rPr lang="sv-SE" sz="14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</a:rPr>
              <a:t>Använd officiella förkortningar för examina. </a:t>
            </a:r>
          </a:p>
          <a:p>
            <a:endParaRPr lang="fi-FI" sz="18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180D498-990C-43F9-8675-4837E71C0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2543698" cy="2319706"/>
          </a:xfrm>
        </p:spPr>
        <p:txBody>
          <a:bodyPr/>
          <a:lstStyle/>
          <a:p>
            <a:r>
              <a:rPr lang="fi-FI" dirty="0" err="1"/>
              <a:t>Kandidat-försäkran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233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					</a:t>
            </a:r>
          </a:p>
          <a:p>
            <a:r>
              <a:rPr lang="fi-FI" dirty="0">
                <a:solidFill>
                  <a:schemeClr val="bg1"/>
                </a:solidFill>
              </a:rPr>
              <a:t>.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		</a:t>
            </a:r>
            <a:endParaRPr lang="fi-FI" sz="17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427" y="403121"/>
            <a:ext cx="7673731" cy="583053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842387" y="973394"/>
            <a:ext cx="2507226" cy="1011591"/>
          </a:xfrm>
        </p:spPr>
        <p:txBody>
          <a:bodyPr/>
          <a:lstStyle/>
          <a:p>
            <a:r>
              <a:rPr lang="en-US" sz="6000" dirty="0" smtClean="0"/>
              <a:t>TACK!</a:t>
            </a:r>
            <a:endParaRPr lang="sv-FI" sz="6000" dirty="0"/>
          </a:p>
        </p:txBody>
      </p:sp>
    </p:spTree>
    <p:extLst>
      <p:ext uri="{BB962C8B-B14F-4D97-AF65-F5344CB8AC3E}">
        <p14:creationId xmlns:p14="http://schemas.microsoft.com/office/powerpoint/2010/main" val="1704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852147"/>
            <a:ext cx="10972800" cy="1470025"/>
          </a:xfrm>
        </p:spPr>
        <p:txBody>
          <a:bodyPr/>
          <a:lstStyle/>
          <a:p>
            <a:r>
              <a:rPr lang="sv-FI" i="0" dirty="0"/>
              <a:t>Info om kandidatur för </a:t>
            </a:r>
            <a:r>
              <a:rPr lang="sv-FI" i="0" dirty="0" smtClean="0"/>
              <a:t>kandidatlistorna</a:t>
            </a:r>
            <a:r>
              <a:rPr lang="sv-FI" i="0" dirty="0"/>
              <a:t/>
            </a:r>
            <a:br>
              <a:rPr lang="sv-FI" i="0" dirty="0"/>
            </a:br>
            <a:r>
              <a:rPr lang="sv-FI" i="0" dirty="0" smtClean="0"/>
              <a:t>”Matteus – en livskraftig församling” och ”En livskraftig kyrka”</a:t>
            </a:r>
            <a:endParaRPr lang="sv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083" y="3673271"/>
            <a:ext cx="10972800" cy="1524569"/>
          </a:xfrm>
        </p:spPr>
        <p:txBody>
          <a:bodyPr/>
          <a:lstStyle/>
          <a:p>
            <a:r>
              <a:rPr lang="sv-FI" dirty="0" smtClean="0"/>
              <a:t>Valmansföreningarnas ombud är Ben Westerling</a:t>
            </a:r>
          </a:p>
          <a:p>
            <a:r>
              <a:rPr lang="en-US" dirty="0" err="1" smtClean="0"/>
              <a:t>Ombudets</a:t>
            </a:r>
            <a:r>
              <a:rPr lang="en-US" dirty="0" smtClean="0"/>
              <a:t> </a:t>
            </a:r>
            <a:r>
              <a:rPr lang="en-US" dirty="0" err="1" smtClean="0"/>
              <a:t>ersättare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Leif Westerling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82125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277" y="-88490"/>
            <a:ext cx="10972800" cy="1218068"/>
          </a:xfrm>
        </p:spPr>
        <p:txBody>
          <a:bodyPr/>
          <a:lstStyle/>
          <a:p>
            <a:pPr algn="ctr"/>
            <a:r>
              <a:rPr lang="en-US" sz="3600" dirty="0" err="1" smtClean="0"/>
              <a:t>Kandidatlistorna</a:t>
            </a:r>
            <a:endParaRPr lang="sv-FI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25677"/>
            <a:ext cx="10972800" cy="3536189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Två kandidatlistor har grundats, den ena för församlingsrådet ”Matteus – en livskraftig församling” och den andra ”En livskraftig kyrka” för gemensamma kyrkofullmäktige genom egna valmansföreningar.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Valmansföreningarna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ställer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kandidaterna</a:t>
            </a:r>
            <a:endParaRPr lang="sv-FI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kan välja att kandidera till församlingsrådet, 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gemensamma </a:t>
            </a:r>
            <a:b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kyrkofullmäktige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eller båda två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Ifall man kandiderar i båda valen skall man fylla i två </a:t>
            </a: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kandidatförsäkran,</a:t>
            </a:r>
            <a:b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F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då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det är skilda blanketter för valen</a:t>
            </a:r>
          </a:p>
        </p:txBody>
      </p:sp>
    </p:spTree>
    <p:extLst>
      <p:ext uri="{BB962C8B-B14F-4D97-AF65-F5344CB8AC3E}">
        <p14:creationId xmlns:p14="http://schemas.microsoft.com/office/powerpoint/2010/main" val="36202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794" y="458434"/>
            <a:ext cx="10972800" cy="1052658"/>
          </a:xfrm>
        </p:spPr>
        <p:txBody>
          <a:bodyPr/>
          <a:lstStyle/>
          <a:p>
            <a:pPr algn="ctr"/>
            <a:r>
              <a:rPr lang="sv-FI" sz="3600" i="0" dirty="0" smtClean="0"/>
              <a:t>Kandidatlistan</a:t>
            </a:r>
            <a:r>
              <a:rPr lang="sv-FI" sz="3600" i="0" dirty="0"/>
              <a:t> </a:t>
            </a:r>
            <a:r>
              <a:rPr lang="sv-FI" sz="3600" i="0" dirty="0" smtClean="0"/>
              <a:t>”Matteus – en livskraftig församling”</a:t>
            </a:r>
            <a:br>
              <a:rPr lang="sv-FI" sz="3600" i="0" dirty="0" smtClean="0"/>
            </a:br>
            <a:r>
              <a:rPr lang="sv-FI" sz="3600" i="0" dirty="0" smtClean="0"/>
              <a:t>för församlingsrådet</a:t>
            </a:r>
            <a:endParaRPr lang="sv-FI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68688"/>
            <a:ext cx="10972800" cy="4142107"/>
          </a:xfrm>
        </p:spPr>
        <p:txBody>
          <a:bodyPr>
            <a:normAutofit/>
          </a:bodyPr>
          <a:lstStyle/>
          <a:p>
            <a:r>
              <a:rPr lang="sv-FI" sz="2600" dirty="0"/>
              <a:t>Vår målsättning är att trygga en livskraftig verksamhet i Matteus </a:t>
            </a:r>
          </a:p>
          <a:p>
            <a:r>
              <a:rPr lang="sv-FI" sz="2600" dirty="0"/>
              <a:t> </a:t>
            </a:r>
          </a:p>
          <a:p>
            <a:r>
              <a:rPr lang="sv-FI" sz="2600" dirty="0"/>
              <a:t>Vi vill arbeta för en </a:t>
            </a:r>
            <a:r>
              <a:rPr lang="sv-FI" sz="2600" dirty="0" smtClean="0"/>
              <a:t>församling </a:t>
            </a:r>
            <a:r>
              <a:rPr lang="sv-FI" sz="2600" dirty="0"/>
              <a:t>där</a:t>
            </a:r>
          </a:p>
          <a:p>
            <a:r>
              <a:rPr lang="sv-FI" sz="2600" dirty="0"/>
              <a:t>- alla känner sig välkomna</a:t>
            </a:r>
          </a:p>
          <a:p>
            <a:r>
              <a:rPr lang="sv-FI" sz="2600" dirty="0"/>
              <a:t>- evangeliet genomsyrar aktiviteterna</a:t>
            </a:r>
          </a:p>
          <a:p>
            <a:r>
              <a:rPr lang="sv-FI" sz="2600" dirty="0"/>
              <a:t>- det finns verksamhet för alla åldrar</a:t>
            </a:r>
          </a:p>
          <a:p>
            <a:r>
              <a:rPr lang="sv-FI" sz="2600" dirty="0"/>
              <a:t>- vi kan växa i den kristna </a:t>
            </a:r>
            <a:r>
              <a:rPr lang="sv-FI" sz="2600" dirty="0" smtClean="0"/>
              <a:t>tron</a:t>
            </a:r>
            <a:endParaRPr lang="sv-FI" sz="2600" dirty="0"/>
          </a:p>
          <a:p>
            <a:r>
              <a:rPr lang="sv-FI" sz="2600" dirty="0"/>
              <a:t>- </a:t>
            </a:r>
            <a:r>
              <a:rPr lang="sv-FI" sz="2600" dirty="0" smtClean="0"/>
              <a:t>omsorgen </a:t>
            </a:r>
            <a:r>
              <a:rPr lang="sv-FI" sz="2600" dirty="0"/>
              <a:t>om vår nästa förverkligas både lokalt och globalt </a:t>
            </a:r>
          </a:p>
          <a:p>
            <a:endParaRPr lang="sv-FI" sz="2600" dirty="0"/>
          </a:p>
        </p:txBody>
      </p:sp>
    </p:spTree>
    <p:extLst>
      <p:ext uri="{BB962C8B-B14F-4D97-AF65-F5344CB8AC3E}">
        <p14:creationId xmlns:p14="http://schemas.microsoft.com/office/powerpoint/2010/main" val="389249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116" y="363793"/>
            <a:ext cx="10972800" cy="1104895"/>
          </a:xfrm>
        </p:spPr>
        <p:txBody>
          <a:bodyPr/>
          <a:lstStyle/>
          <a:p>
            <a:r>
              <a:rPr lang="sv-FI" sz="3600" i="0" smtClean="0"/>
              <a:t>Kandidatlistan </a:t>
            </a:r>
            <a:r>
              <a:rPr lang="sv-FI" sz="3600" i="0" dirty="0" smtClean="0"/>
              <a:t>”En </a:t>
            </a:r>
            <a:r>
              <a:rPr lang="sv-FI" sz="3600" i="0" dirty="0"/>
              <a:t>livskraftig </a:t>
            </a:r>
            <a:r>
              <a:rPr lang="sv-FI" sz="3600" i="0" dirty="0" err="1" smtClean="0"/>
              <a:t>kyrka”för</a:t>
            </a:r>
            <a:r>
              <a:rPr lang="sv-FI" sz="3600" i="0" dirty="0" smtClean="0"/>
              <a:t> Gemensamma kyrkofullmäktige</a:t>
            </a:r>
            <a:endParaRPr lang="sv-FI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68688"/>
            <a:ext cx="10972800" cy="4142107"/>
          </a:xfrm>
        </p:spPr>
        <p:txBody>
          <a:bodyPr>
            <a:normAutofit fontScale="92500" lnSpcReduction="20000"/>
          </a:bodyPr>
          <a:lstStyle/>
          <a:p>
            <a:r>
              <a:rPr lang="sv-FI" dirty="0"/>
              <a:t>Vår målsättning är att trygga en livskraftig verksamhet </a:t>
            </a:r>
            <a:r>
              <a:rPr lang="sv-FI" dirty="0" smtClean="0"/>
              <a:t>i </a:t>
            </a:r>
            <a:r>
              <a:rPr lang="sv-FI" dirty="0"/>
              <a:t>Kyrkan i Helsingfors</a:t>
            </a:r>
          </a:p>
          <a:p>
            <a:r>
              <a:rPr lang="sv-FI" dirty="0"/>
              <a:t> </a:t>
            </a:r>
          </a:p>
          <a:p>
            <a:r>
              <a:rPr lang="sv-FI" dirty="0" smtClean="0"/>
              <a:t>Som representanter för Matteus församling vill vi </a:t>
            </a:r>
            <a:r>
              <a:rPr lang="sv-FI" dirty="0"/>
              <a:t>arbeta för en </a:t>
            </a:r>
            <a:r>
              <a:rPr lang="sv-FI" dirty="0" smtClean="0"/>
              <a:t>kyrka </a:t>
            </a:r>
            <a:r>
              <a:rPr lang="sv-FI" dirty="0"/>
              <a:t>där</a:t>
            </a:r>
          </a:p>
          <a:p>
            <a:r>
              <a:rPr lang="sv-FI" dirty="0"/>
              <a:t>- alla känner sig välkomna</a:t>
            </a:r>
          </a:p>
          <a:p>
            <a:r>
              <a:rPr lang="sv-FI" dirty="0"/>
              <a:t>- evangeliet genomsyrar aktiviteterna</a:t>
            </a:r>
          </a:p>
          <a:p>
            <a:r>
              <a:rPr lang="sv-FI" dirty="0"/>
              <a:t>- det finns verksamhet för alla åldrar</a:t>
            </a:r>
          </a:p>
          <a:p>
            <a:r>
              <a:rPr lang="sv-FI" dirty="0"/>
              <a:t>- vi kan växa i den kristna </a:t>
            </a:r>
            <a:r>
              <a:rPr lang="sv-FI" dirty="0" smtClean="0"/>
              <a:t>tron</a:t>
            </a:r>
            <a:endParaRPr lang="sv-FI" dirty="0"/>
          </a:p>
          <a:p>
            <a:r>
              <a:rPr lang="sv-FI" dirty="0"/>
              <a:t>- </a:t>
            </a:r>
            <a:r>
              <a:rPr lang="sv-FI" dirty="0" smtClean="0"/>
              <a:t>omsorgen </a:t>
            </a:r>
            <a:r>
              <a:rPr lang="sv-FI" dirty="0"/>
              <a:t>om vår nästa förverkligas både lokalt och globalt </a:t>
            </a:r>
          </a:p>
          <a:p>
            <a:r>
              <a:rPr lang="sv-FI" dirty="0"/>
              <a:t>- det finns ekonomiska resurser att förverkliga målsättningen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84178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3897" y="400450"/>
            <a:ext cx="1003873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FI" sz="4000" dirty="0" smtClean="0">
                <a:solidFill>
                  <a:srgbClr val="005294"/>
                </a:solidFill>
                <a:latin typeface="CIDFont+F1"/>
              </a:rPr>
              <a:t>Tidtabell</a:t>
            </a:r>
          </a:p>
          <a:p>
            <a:endParaRPr lang="sv-FI" sz="4000" dirty="0">
              <a:solidFill>
                <a:srgbClr val="005294"/>
              </a:solidFill>
              <a:latin typeface="CIDFont+F1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800" dirty="0" smtClean="0">
                <a:solidFill>
                  <a:srgbClr val="000000"/>
                </a:solidFill>
                <a:latin typeface="CIDFont+F2"/>
              </a:rPr>
              <a:t>Kandidatnomineringen </a:t>
            </a:r>
            <a:r>
              <a:rPr lang="sv-FI" sz="1800" dirty="0">
                <a:solidFill>
                  <a:srgbClr val="000000"/>
                </a:solidFill>
                <a:latin typeface="CIDFont+F2"/>
              </a:rPr>
              <a:t>håller på till 15.9.2022 kl. 16.00, då kandidatlistan skall inlämnas </a:t>
            </a:r>
            <a:r>
              <a:rPr lang="sv-FI" sz="1800" dirty="0" smtClean="0">
                <a:solidFill>
                  <a:srgbClr val="000000"/>
                </a:solidFill>
                <a:latin typeface="CIDFont+F2"/>
              </a:rPr>
              <a:t>till Pastorskansliet</a:t>
            </a:r>
          </a:p>
          <a:p>
            <a:endParaRPr lang="sv-FI" sz="1800" dirty="0">
              <a:solidFill>
                <a:srgbClr val="005294"/>
              </a:solidFill>
              <a:latin typeface="CIDFont+F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000000"/>
                </a:solidFill>
                <a:latin typeface="CIDFont+F2"/>
              </a:rPr>
              <a:t>Fotografering i september, ordnas av Kyrkan i Helsingfors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FI" sz="1600" dirty="0">
                <a:solidFill>
                  <a:srgbClr val="000000"/>
                </a:solidFill>
                <a:latin typeface="CIDFont+F2"/>
              </a:rPr>
              <a:t>Valfotot publiceras av samfälligheten i en kandidatbroschyr, i Kyrkpressen och i kyrkans </a:t>
            </a:r>
            <a:r>
              <a:rPr lang="sv-FI" sz="1600" dirty="0" err="1" smtClean="0">
                <a:solidFill>
                  <a:srgbClr val="000000"/>
                </a:solidFill>
                <a:latin typeface="CIDFont+F2"/>
              </a:rPr>
              <a:t>valmaskin</a:t>
            </a:r>
            <a:r>
              <a:rPr lang="sv-FI" sz="1600" dirty="0" smtClean="0">
                <a:solidFill>
                  <a:srgbClr val="000000"/>
                </a:solidFill>
                <a:latin typeface="CIDFont+F2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FI" sz="1600" dirty="0" smtClean="0">
                <a:solidFill>
                  <a:srgbClr val="000000"/>
                </a:solidFill>
                <a:latin typeface="CIDFont+F2"/>
              </a:rPr>
              <a:t>Andra </a:t>
            </a:r>
            <a:r>
              <a:rPr lang="sv-FI" sz="1600" dirty="0">
                <a:solidFill>
                  <a:srgbClr val="000000"/>
                </a:solidFill>
                <a:latin typeface="CIDFont+F2"/>
              </a:rPr>
              <a:t>foton än de officiella kan inte </a:t>
            </a:r>
            <a:r>
              <a:rPr lang="sv-FI" sz="1600" dirty="0" smtClean="0">
                <a:solidFill>
                  <a:srgbClr val="000000"/>
                </a:solidFill>
                <a:latin typeface="CIDFont+F2"/>
              </a:rPr>
              <a:t>användas. =&gt; </a:t>
            </a:r>
            <a:r>
              <a:rPr lang="sv-FI" sz="1600" dirty="0">
                <a:solidFill>
                  <a:srgbClr val="000000"/>
                </a:solidFill>
                <a:latin typeface="CIDFont+F2"/>
              </a:rPr>
              <a:t>Det är viktigt att utnyttja fotograferingsmöjligheten</a:t>
            </a:r>
            <a:r>
              <a:rPr lang="sv-FI" sz="1600" dirty="0" smtClean="0">
                <a:solidFill>
                  <a:srgbClr val="000000"/>
                </a:solidFill>
                <a:latin typeface="CIDFont+F2"/>
              </a:rPr>
              <a:t>!</a:t>
            </a:r>
          </a:p>
          <a:p>
            <a:pPr lvl="1"/>
            <a:endParaRPr lang="sv-FI" sz="1600" dirty="0">
              <a:solidFill>
                <a:srgbClr val="000000"/>
              </a:solidFill>
              <a:latin typeface="CIDFont+F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000000"/>
                </a:solidFill>
                <a:latin typeface="CIDFont+F2"/>
              </a:rPr>
              <a:t>Fyll i valkompassen och nå ut till din målgrupp. Använd dina nätverk och påminn människor om </a:t>
            </a:r>
            <a:r>
              <a:rPr lang="sv-FI" sz="1800" dirty="0" smtClean="0">
                <a:solidFill>
                  <a:srgbClr val="000000"/>
                </a:solidFill>
                <a:latin typeface="CIDFont+F2"/>
              </a:rPr>
              <a:t>att rösta </a:t>
            </a:r>
            <a:r>
              <a:rPr lang="sv-FI" sz="1800" dirty="0">
                <a:solidFill>
                  <a:srgbClr val="000000"/>
                </a:solidFill>
                <a:latin typeface="CIDFont+F2"/>
              </a:rPr>
              <a:t>i valet</a:t>
            </a:r>
            <a:r>
              <a:rPr lang="sv-FI" sz="1800" dirty="0" smtClean="0">
                <a:solidFill>
                  <a:srgbClr val="000000"/>
                </a:solidFill>
                <a:latin typeface="CIDFont+F2"/>
              </a:rPr>
              <a:t>.</a:t>
            </a:r>
          </a:p>
          <a:p>
            <a:endParaRPr lang="sv-FI" sz="1800" dirty="0">
              <a:solidFill>
                <a:srgbClr val="000000"/>
              </a:solidFill>
              <a:latin typeface="CIDFont+F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800" dirty="0">
                <a:solidFill>
                  <a:srgbClr val="000000"/>
                </a:solidFill>
                <a:latin typeface="CIDFont+F2"/>
              </a:rPr>
              <a:t>Förhandsröstningen sker 8-12.11.2022</a:t>
            </a:r>
          </a:p>
          <a:p>
            <a:endParaRPr lang="sv-FI" sz="1800" dirty="0" smtClean="0">
              <a:solidFill>
                <a:srgbClr val="000000"/>
              </a:solidFill>
              <a:latin typeface="CIDFont+F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800" dirty="0" smtClean="0">
                <a:solidFill>
                  <a:srgbClr val="000000"/>
                </a:solidFill>
                <a:latin typeface="CIDFont+F2"/>
              </a:rPr>
              <a:t>Valdagen </a:t>
            </a:r>
            <a:r>
              <a:rPr lang="sv-FI" sz="1800" dirty="0">
                <a:solidFill>
                  <a:srgbClr val="000000"/>
                </a:solidFill>
                <a:latin typeface="CIDFont+F2"/>
              </a:rPr>
              <a:t>är 20.11.2022</a:t>
            </a:r>
            <a:endParaRPr lang="sv-FI" sz="1800" dirty="0"/>
          </a:p>
        </p:txBody>
      </p:sp>
    </p:spTree>
    <p:extLst>
      <p:ext uri="{BB962C8B-B14F-4D97-AF65-F5344CB8AC3E}">
        <p14:creationId xmlns:p14="http://schemas.microsoft.com/office/powerpoint/2010/main" val="130322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E260E-8BBC-45B2-80F5-8993C5116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34739"/>
            <a:ext cx="10972800" cy="5510476"/>
          </a:xfrm>
        </p:spPr>
        <p:txBody>
          <a:bodyPr/>
          <a:lstStyle/>
          <a:p>
            <a:pPr marL="0" indent="0" algn="l">
              <a:buNone/>
            </a:pPr>
            <a:r>
              <a:rPr lang="sv-SE" sz="2800" b="0" i="0" u="none" strike="noStrike" baseline="0" dirty="0" smtClean="0">
                <a:solidFill>
                  <a:srgbClr val="000000"/>
                </a:solidFill>
                <a:latin typeface="CIDFont+F3"/>
              </a:rPr>
              <a:t>Församlingsvalets </a:t>
            </a:r>
            <a:r>
              <a:rPr lang="sv-SE" sz="2800" b="0" i="0" u="none" strike="noStrike" baseline="0" dirty="0">
                <a:solidFill>
                  <a:srgbClr val="000000"/>
                </a:solidFill>
                <a:latin typeface="CIDFont+F3"/>
              </a:rPr>
              <a:t>hemsida</a:t>
            </a:r>
            <a:r>
              <a:rPr lang="sv-SE" sz="2800" b="0" i="0" u="none" strike="noStrike" baseline="0" dirty="0">
                <a:solidFill>
                  <a:srgbClr val="000000"/>
                </a:solidFill>
                <a:latin typeface="CIDFont+F2"/>
              </a:rPr>
              <a:t>, info om valet  och material för kandidater: </a:t>
            </a:r>
            <a:r>
              <a:rPr lang="sv-SE" sz="2800" b="0" i="0" u="none" strike="noStrike" baseline="0" dirty="0">
                <a:solidFill>
                  <a:srgbClr val="0563C2"/>
                </a:solidFill>
                <a:latin typeface="CIDFont+F2"/>
                <a:hlinkClick r:id="rId2"/>
              </a:rPr>
              <a:t>https://forsamlingsvalet.fi</a:t>
            </a:r>
            <a:r>
              <a:rPr lang="sv-SE" sz="2800" b="0" i="0" u="none" strike="noStrike" baseline="0" dirty="0" smtClean="0">
                <a:solidFill>
                  <a:srgbClr val="0563C2"/>
                </a:solidFill>
                <a:latin typeface="CIDFont+F2"/>
                <a:hlinkClick r:id="rId2"/>
              </a:rPr>
              <a:t>/</a:t>
            </a:r>
            <a:endParaRPr lang="sv-SE" sz="2800" b="0" i="0" u="none" strike="noStrike" baseline="0" dirty="0" smtClean="0">
              <a:solidFill>
                <a:srgbClr val="0563C2"/>
              </a:solidFill>
              <a:latin typeface="CIDFont+F2"/>
            </a:endParaRPr>
          </a:p>
          <a:p>
            <a:r>
              <a:rPr lang="sv-FI" sz="2400" dirty="0" smtClean="0">
                <a:solidFill>
                  <a:srgbClr val="000000"/>
                </a:solidFill>
                <a:latin typeface="CIDFont+F2"/>
              </a:rPr>
              <a:t>Finns </a:t>
            </a:r>
            <a:r>
              <a:rPr lang="sv-FI" sz="2400" dirty="0">
                <a:solidFill>
                  <a:srgbClr val="000000"/>
                </a:solidFill>
                <a:latin typeface="CIDFont+F2"/>
              </a:rPr>
              <a:t>bra material för den egna valkampanjen som man fritt får använda, t.ex. i sociala medier</a:t>
            </a:r>
            <a:endParaRPr lang="sv-FI" sz="2400" dirty="0"/>
          </a:p>
          <a:p>
            <a:endParaRPr lang="sv-SE" sz="2800" b="0" i="0" u="none" strike="noStrike" baseline="0" dirty="0">
              <a:solidFill>
                <a:srgbClr val="0563C2"/>
              </a:solidFill>
              <a:latin typeface="CIDFont+F2"/>
            </a:endParaRPr>
          </a:p>
          <a:p>
            <a:pPr marL="0" indent="0" algn="l">
              <a:buNone/>
            </a:pPr>
            <a:endParaRPr lang="sv-SE" dirty="0">
              <a:solidFill>
                <a:srgbClr val="0563C2"/>
              </a:solidFill>
              <a:latin typeface="CIDFont+F2"/>
            </a:endParaRPr>
          </a:p>
          <a:p>
            <a:endParaRPr lang="fi-FI" dirty="0"/>
          </a:p>
        </p:txBody>
      </p:sp>
      <p:pic>
        <p:nvPicPr>
          <p:cNvPr id="4" name="Content Placeholder 12" descr="A picture containing diagram&#10;&#10;Description automatically generated">
            <a:extLst>
              <a:ext uri="{FF2B5EF4-FFF2-40B4-BE49-F238E27FC236}">
                <a16:creationId xmlns:a16="http://schemas.microsoft.com/office/drawing/2014/main" id="{4E0B2321-24D0-4AE0-B812-3FF398C7D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777764" y="2444994"/>
            <a:ext cx="6636471" cy="373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654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D9EC-CDEA-46A7-8485-27C758347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Blanketter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A0A9E-9217-4C2F-A3CB-2B3251AC4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Stiftelseurkund för församlingsrådets valmansförening</a:t>
            </a:r>
          </a:p>
          <a:p>
            <a:r>
              <a:rPr lang="sv-SE" dirty="0"/>
              <a:t>Stiftelseurkund för gemensamma kyrkofullmäktiges valmansförening</a:t>
            </a:r>
          </a:p>
          <a:p>
            <a:r>
              <a:rPr lang="sv-SE" dirty="0"/>
              <a:t>Kandidatens försäkran</a:t>
            </a:r>
          </a:p>
          <a:p>
            <a:pPr lvl="1"/>
            <a:r>
              <a:rPr lang="sv-SE" dirty="0"/>
              <a:t>skilda blanketter för församlingsrådet och gemensamma kyrkofullmäktige, man kan kandidera i endera eller båda valen</a:t>
            </a:r>
          </a:p>
          <a:p>
            <a:endParaRPr lang="sv-SE" dirty="0"/>
          </a:p>
          <a:p>
            <a:pPr lvl="1"/>
            <a:endParaRPr lang="sv-SE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483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D9EC-CDEA-46A7-8485-27C758347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Stiftelseurkunderna</a:t>
            </a:r>
            <a:r>
              <a:rPr lang="fi-FI" dirty="0"/>
              <a:t> för </a:t>
            </a:r>
            <a:r>
              <a:rPr lang="fi-FI" dirty="0" err="1"/>
              <a:t>valmansföreningarna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A0A9E-9217-4C2F-A3CB-2B3251AC4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Valmansföreningen bildas av 10 församlingsmedlemmar genom en daterad och undertecknad stiftelseurkund. Två av dessa skall vara valmansföreningens ombud och ombudets ersättare – dessa får inte kandidera i valet eller vara medlemmar i valnämnden.</a:t>
            </a:r>
          </a:p>
          <a:p>
            <a:pPr lvl="1">
              <a:buFontTx/>
              <a:buChar char="-"/>
            </a:pPr>
            <a:r>
              <a:rPr lang="sv-SE" dirty="0" smtClean="0"/>
              <a:t>Valmansföreningarnas </a:t>
            </a:r>
            <a:r>
              <a:rPr lang="sv-SE" dirty="0"/>
              <a:t>namn: </a:t>
            </a:r>
            <a:r>
              <a:rPr lang="sv-SE" dirty="0" smtClean="0">
                <a:solidFill>
                  <a:schemeClr val="tx2"/>
                </a:solidFill>
              </a:rPr>
              <a:t>Matteus – En livskraftig församling och ”En livskraftig kyrka”</a:t>
            </a:r>
            <a:endParaRPr lang="sv-SE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r>
              <a:rPr lang="sv-SE" dirty="0"/>
              <a:t>Valmansföreningens beskrivning: </a:t>
            </a:r>
            <a:r>
              <a:rPr lang="sv-SE" dirty="0" smtClean="0">
                <a:solidFill>
                  <a:schemeClr val="tx2"/>
                </a:solidFill>
              </a:rPr>
              <a:t>Se separata </a:t>
            </a:r>
            <a:r>
              <a:rPr lang="sv-SE" dirty="0" err="1" smtClean="0">
                <a:solidFill>
                  <a:schemeClr val="tx2"/>
                </a:solidFill>
              </a:rPr>
              <a:t>slides</a:t>
            </a:r>
            <a:endParaRPr lang="sv-SE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r>
              <a:rPr lang="sv-SE" dirty="0"/>
              <a:t>Valmansföreningens ombud: </a:t>
            </a:r>
            <a:r>
              <a:rPr lang="sv-SE" dirty="0" smtClean="0">
                <a:solidFill>
                  <a:schemeClr val="tx2"/>
                </a:solidFill>
              </a:rPr>
              <a:t>Ben Westerling</a:t>
            </a:r>
            <a:endParaRPr lang="sv-SE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r>
              <a:rPr lang="sv-SE" dirty="0"/>
              <a:t>Ombudets ersättare: </a:t>
            </a:r>
            <a:r>
              <a:rPr lang="sv-SE" dirty="0" smtClean="0">
                <a:solidFill>
                  <a:schemeClr val="tx2"/>
                </a:solidFill>
              </a:rPr>
              <a:t>Leif Westerling</a:t>
            </a:r>
            <a:endParaRPr lang="sv-SE" dirty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r>
              <a:rPr lang="sv-SE" dirty="0"/>
              <a:t>Åtta kandidater bör delta i grundandet av valmansföreningen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890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ityspohja">
  <a:themeElements>
    <a:clrScheme name="Kirkko Helsingissä">
      <a:dk1>
        <a:srgbClr val="000000"/>
      </a:dk1>
      <a:lt1>
        <a:srgbClr val="FFFFFF"/>
      </a:lt1>
      <a:dk2>
        <a:srgbClr val="005293"/>
      </a:dk2>
      <a:lt2>
        <a:srgbClr val="93B1CB"/>
      </a:lt2>
      <a:accent1>
        <a:srgbClr val="722EA5"/>
      </a:accent1>
      <a:accent2>
        <a:srgbClr val="5B8F22"/>
      </a:accent2>
      <a:accent3>
        <a:srgbClr val="AA272F"/>
      </a:accent3>
      <a:accent4>
        <a:srgbClr val="FDC82F"/>
      </a:accent4>
      <a:accent5>
        <a:srgbClr val="AD80D0"/>
      </a:accent5>
      <a:accent6>
        <a:srgbClr val="C8E59A"/>
      </a:accent6>
      <a:hlink>
        <a:srgbClr val="CC4DC3"/>
      </a:hlink>
      <a:folHlink>
        <a:srgbClr val="722EA5"/>
      </a:folHlink>
    </a:clrScheme>
    <a:fontScheme name="Sivisty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ityspohja" id="{66B4C05E-E625-4B4A-90AD-7D9C0C0AF16E}" vid="{5C33D8AC-3FD4-4C16-B0B7-AA81DE050AA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467</TotalTime>
  <Words>366</Words>
  <Application>Microsoft Office PowerPoint</Application>
  <PresentationFormat>Widescreen</PresentationFormat>
  <Paragraphs>76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CIDFont+F1</vt:lpstr>
      <vt:lpstr>CIDFont+F2</vt:lpstr>
      <vt:lpstr>CIDFont+F3</vt:lpstr>
      <vt:lpstr>Georgia</vt:lpstr>
      <vt:lpstr>Open Sans</vt:lpstr>
      <vt:lpstr>esityspohja</vt:lpstr>
      <vt:lpstr>Valmansföreningarna i  Matteus församling</vt:lpstr>
      <vt:lpstr>Info om kandidatur för kandidatlistorna ”Matteus – en livskraftig församling” och ”En livskraftig kyrka”</vt:lpstr>
      <vt:lpstr>Kandidatlistorna</vt:lpstr>
      <vt:lpstr>Kandidatlistan ”Matteus – en livskraftig församling” för församlingsrådet</vt:lpstr>
      <vt:lpstr>Kandidatlistan ”En livskraftig kyrka”för Gemensamma kyrkofullmäktige</vt:lpstr>
      <vt:lpstr>PowerPoint Presentation</vt:lpstr>
      <vt:lpstr>PowerPoint Presentation</vt:lpstr>
      <vt:lpstr>Blanketter</vt:lpstr>
      <vt:lpstr>Stiftelseurkunderna för valmansföreningarna</vt:lpstr>
      <vt:lpstr>Kandidat-försäkran</vt:lpstr>
      <vt:lpstr>TACK!</vt:lpstr>
    </vt:vector>
  </TitlesOfParts>
  <Company>Helsingin seurakuntayhtymä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Valinfo i Matteus församling</dc:title>
  <dc:creator>Nina Österholm</dc:creator>
  <cp:lastModifiedBy>Annica Söderström</cp:lastModifiedBy>
  <cp:revision>67</cp:revision>
  <cp:lastPrinted>2010-07-01T09:32:23Z</cp:lastPrinted>
  <dcterms:created xsi:type="dcterms:W3CDTF">2022-08-29T10:01:35Z</dcterms:created>
  <dcterms:modified xsi:type="dcterms:W3CDTF">2022-09-05T10:54:22Z</dcterms:modified>
</cp:coreProperties>
</file>